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3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4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76" r:id="rId11"/>
    <p:sldId id="266" r:id="rId12"/>
    <p:sldId id="279" r:id="rId13"/>
    <p:sldId id="267" r:id="rId14"/>
    <p:sldId id="277" r:id="rId15"/>
    <p:sldId id="269" r:id="rId16"/>
    <p:sldId id="270" r:id="rId17"/>
    <p:sldId id="271" r:id="rId18"/>
    <p:sldId id="278" r:id="rId19"/>
    <p:sldId id="275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4216186979269594E-2"/>
          <c:y val="2.4525801621234262E-2"/>
          <c:w val="0.95446280905771852"/>
          <c:h val="0.73379570691332519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Налоги на прибыль, доходы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2023 г.</c:v>
                </c:pt>
                <c:pt idx="1">
                  <c:v>2024 г.</c:v>
                </c:pt>
                <c:pt idx="2">
                  <c:v>2025 г.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170569.3</c:v>
                </c:pt>
                <c:pt idx="1">
                  <c:v>176089.1</c:v>
                </c:pt>
                <c:pt idx="2">
                  <c:v>184893.5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Налоги на товары (работы, услуги) 
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2023 г.</c:v>
                </c:pt>
                <c:pt idx="1">
                  <c:v>2024 г.</c:v>
                </c:pt>
                <c:pt idx="2">
                  <c:v>2025 г.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1500</c:v>
                </c:pt>
                <c:pt idx="1">
                  <c:v>1560</c:v>
                </c:pt>
                <c:pt idx="2">
                  <c:v>1622.4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Налоги на имущество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2023 г.</c:v>
                </c:pt>
                <c:pt idx="1">
                  <c:v>2024 г.</c:v>
                </c:pt>
                <c:pt idx="2">
                  <c:v>2025 г.</c:v>
                </c:pt>
              </c:strCache>
            </c:strRef>
          </c:cat>
          <c:val>
            <c:numRef>
              <c:f>Лист1!$D$2:$D$4</c:f>
              <c:numCache>
                <c:formatCode>#,##0.00</c:formatCode>
                <c:ptCount val="3"/>
                <c:pt idx="0" formatCode="#,##0">
                  <c:v>136504</c:v>
                </c:pt>
                <c:pt idx="1">
                  <c:v>146059.29999999999</c:v>
                </c:pt>
                <c:pt idx="2">
                  <c:v>153362.20000000001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shape val="box"/>
        <c:axId val="508129488"/>
        <c:axId val="506966456"/>
        <c:axId val="181749976"/>
      </c:bar3DChart>
      <c:catAx>
        <c:axId val="508129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06966456"/>
        <c:crosses val="autoZero"/>
        <c:auto val="1"/>
        <c:lblAlgn val="ctr"/>
        <c:lblOffset val="100"/>
        <c:noMultiLvlLbl val="0"/>
      </c:catAx>
      <c:valAx>
        <c:axId val="506966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08129488"/>
        <c:crosses val="autoZero"/>
        <c:crossBetween val="between"/>
      </c:valAx>
      <c:serAx>
        <c:axId val="181749976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06966456"/>
        <c:crosses val="autoZero"/>
      </c:ser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64111103313083"/>
          <c:y val="0.85363812209284662"/>
          <c:w val="0.75496799016294769"/>
          <c:h val="0.1011157389110144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 г.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Содержание органа исполнительно-распорядительной власти (администрации)</c:v>
                </c:pt>
                <c:pt idx="1">
                  <c:v>Содержание военно-учетного стола (федеральные средства)</c:v>
                </c:pt>
                <c:pt idx="2">
                  <c:v>Уличное освещение, резервный фонд, исмполнение судебных актов, пенсионное обеспечение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108175.2</c:v>
                </c:pt>
                <c:pt idx="1">
                  <c:v>2995.6</c:v>
                </c:pt>
                <c:pt idx="2">
                  <c:v>16031.7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 г.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Содержание органа исполнительно-распорядительной власти (администрации)</c:v>
                </c:pt>
                <c:pt idx="1">
                  <c:v>Содержание военно-учетного стола (федеральные средства)</c:v>
                </c:pt>
                <c:pt idx="2">
                  <c:v>Уличное освещение, резервный фонд, исмполнение судебных актов, пенсионное обеспечение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107221.9</c:v>
                </c:pt>
                <c:pt idx="1">
                  <c:v>3099.1</c:v>
                </c:pt>
                <c:pt idx="2">
                  <c:v>19031.7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2025 г.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Содержание органа исполнительно-распорядительной власти (администрации)</c:v>
                </c:pt>
                <c:pt idx="1">
                  <c:v>Содержание военно-учетного стола (федеральные средства)</c:v>
                </c:pt>
                <c:pt idx="2">
                  <c:v>Уличное освещение, резервный фонд, исмполнение судебных актов, пенсионное обеспечение</c:v>
                </c:pt>
              </c:strCache>
            </c:strRef>
          </c:cat>
          <c:val>
            <c:numRef>
              <c:f>Лист1!$D$2:$D$4</c:f>
              <c:numCache>
                <c:formatCode>#,##0.0</c:formatCode>
                <c:ptCount val="3"/>
                <c:pt idx="0">
                  <c:v>111308.3</c:v>
                </c:pt>
                <c:pt idx="1">
                  <c:v>0</c:v>
                </c:pt>
                <c:pt idx="2" formatCode="General">
                  <c:v>21031.7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10773848"/>
        <c:axId val="511418272"/>
      </c:barChart>
      <c:catAx>
        <c:axId val="5107738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11418272"/>
        <c:crosses val="autoZero"/>
        <c:auto val="1"/>
        <c:lblAlgn val="ctr"/>
        <c:lblOffset val="100"/>
        <c:noMultiLvlLbl val="0"/>
      </c:catAx>
      <c:valAx>
        <c:axId val="5114182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10773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6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557860</c:v>
                </c:pt>
                <c:pt idx="1">
                  <c:v>564932.5</c:v>
                </c:pt>
                <c:pt idx="2">
                  <c:v>590492.69999999995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 г.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МП "Обеспечение безопасности на территории МО "Муринское ГП"</c:v>
                </c:pt>
                <c:pt idx="1">
                  <c:v>МП "Развитие и функционирование дорожно-транспортного комплекса МО "Муринское ГП"</c:v>
                </c:pt>
                <c:pt idx="2">
                  <c:v>МП "Устойчивое функционирование и развитие коммунальной инфраструктуры и повышение энергоэффективности в МО "Муринское ГП"</c:v>
                </c:pt>
                <c:pt idx="3">
                  <c:v>МП " Управление муниципальным имуществом, финансами и муниципальной службой МО "Муринское ГП"</c:v>
                </c:pt>
                <c:pt idx="4">
                  <c:v>МП "Устойчивое общественное развитие в МО "Муринское ГП" ВМР ЛО</c:v>
                </c:pt>
                <c:pt idx="5">
                  <c:v>МП "Адресная соц. поддержка жителей МО "Муринское ГП" ВМР ЛО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38230</c:v>
                </c:pt>
                <c:pt idx="1">
                  <c:v>19306.5</c:v>
                </c:pt>
                <c:pt idx="2">
                  <c:v>9188.2999999999993</c:v>
                </c:pt>
                <c:pt idx="3">
                  <c:v>7953.6</c:v>
                </c:pt>
                <c:pt idx="4">
                  <c:v>819.4</c:v>
                </c:pt>
                <c:pt idx="5">
                  <c:v>1786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 г.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МП "Обеспечение безопасности на территории МО "Муринское ГП"</c:v>
                </c:pt>
                <c:pt idx="1">
                  <c:v>МП "Развитие и функционирование дорожно-транспортного комплекса МО "Муринское ГП"</c:v>
                </c:pt>
                <c:pt idx="2">
                  <c:v>МП "Устойчивое функционирование и развитие коммунальной инфраструктуры и повышение энергоэффективности в МО "Муринское ГП"</c:v>
                </c:pt>
                <c:pt idx="3">
                  <c:v>МП " Управление муниципальным имуществом, финансами и муниципальной службой МО "Муринское ГП"</c:v>
                </c:pt>
                <c:pt idx="4">
                  <c:v>МП "Устойчивое общественное развитие в МО "Муринское ГП" ВМР ЛО</c:v>
                </c:pt>
                <c:pt idx="5">
                  <c:v>МП "Адресная соц. поддержка жителей МО "Муринское ГП" ВМР ЛО</c:v>
                </c:pt>
              </c:strCache>
            </c:strRef>
          </c:cat>
          <c:val>
            <c:numRef>
              <c:f>Лист1!$C$2:$C$7</c:f>
              <c:numCache>
                <c:formatCode>#,##0.0</c:formatCode>
                <c:ptCount val="6"/>
                <c:pt idx="0">
                  <c:v>9010</c:v>
                </c:pt>
                <c:pt idx="1">
                  <c:v>306</c:v>
                </c:pt>
                <c:pt idx="2">
                  <c:v>6953.6</c:v>
                </c:pt>
                <c:pt idx="3">
                  <c:v>10279.299999999999</c:v>
                </c:pt>
                <c:pt idx="4">
                  <c:v>1501</c:v>
                </c:pt>
                <c:pt idx="5">
                  <c:v>2766.8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2025 г.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МП "Обеспечение безопасности на территории МО "Муринское ГП"</c:v>
                </c:pt>
                <c:pt idx="1">
                  <c:v>МП "Развитие и функционирование дорожно-транспортного комплекса МО "Муринское ГП"</c:v>
                </c:pt>
                <c:pt idx="2">
                  <c:v>МП "Устойчивое функционирование и развитие коммунальной инфраструктуры и повышение энергоэффективности в МО "Муринское ГП"</c:v>
                </c:pt>
                <c:pt idx="3">
                  <c:v>МП " Управление муниципальным имуществом, финансами и муниципальной службой МО "Муринское ГП"</c:v>
                </c:pt>
                <c:pt idx="4">
                  <c:v>МП "Устойчивое общественное развитие в МО "Муринское ГП" ВМР ЛО</c:v>
                </c:pt>
                <c:pt idx="5">
                  <c:v>МП "Адресная соц. поддержка жителей МО "Муринское ГП" ВМР ЛО</c:v>
                </c:pt>
              </c:strCache>
            </c:strRef>
          </c:cat>
          <c:val>
            <c:numRef>
              <c:f>Лист1!$D$2:$D$7</c:f>
              <c:numCache>
                <c:formatCode>#,##0.0</c:formatCode>
                <c:ptCount val="6"/>
                <c:pt idx="0">
                  <c:v>8055</c:v>
                </c:pt>
                <c:pt idx="1">
                  <c:v>201</c:v>
                </c:pt>
                <c:pt idx="2">
                  <c:v>1100</c:v>
                </c:pt>
                <c:pt idx="3">
                  <c:v>9074.6</c:v>
                </c:pt>
                <c:pt idx="4">
                  <c:v>1501</c:v>
                </c:pt>
                <c:pt idx="5">
                  <c:v>2809.2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11419448"/>
        <c:axId val="511419840"/>
      </c:barChart>
      <c:catAx>
        <c:axId val="5114194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11419840"/>
        <c:crosses val="autoZero"/>
        <c:auto val="1"/>
        <c:lblAlgn val="ctr"/>
        <c:lblOffset val="100"/>
        <c:noMultiLvlLbl val="0"/>
      </c:catAx>
      <c:valAx>
        <c:axId val="5114198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11419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 г.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МП "Архитектура и градостроительство на территории МО "Муринское ГП" ВМР ЛО</c:v>
                </c:pt>
                <c:pt idx="1">
                  <c:v>МП "Стимулирование экономической активности на территории МО "Муринское ГП" ВМР ЛО</c:v>
                </c:pt>
                <c:pt idx="2">
                  <c:v>МП "Благоустройство в МО "Муринское ГП"</c:v>
                </c:pt>
                <c:pt idx="3">
                  <c:v>МП "Развитие культуры в МО "Муринское ГП" ВМР ЛО</c:v>
                </c:pt>
                <c:pt idx="4">
                  <c:v>МП "Развитие молодежной политики, межнациональных и межконфессиональных отношений в МО "Муринское ГП" ВМР ЛО</c:v>
                </c:pt>
                <c:pt idx="5">
                  <c:v>МП "Развитие физической культуры и массового спорта, туризма в МО "Муринское ГП" ВМР ЛО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4244.5</c:v>
                </c:pt>
                <c:pt idx="1">
                  <c:v>463.4</c:v>
                </c:pt>
                <c:pt idx="2">
                  <c:v>32779.300000000003</c:v>
                </c:pt>
                <c:pt idx="3">
                  <c:v>6980.6</c:v>
                </c:pt>
                <c:pt idx="4">
                  <c:v>6134.9</c:v>
                </c:pt>
                <c:pt idx="5">
                  <c:v>1367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 г.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МП "Архитектура и градостроительство на территории МО "Муринское ГП" ВМР ЛО</c:v>
                </c:pt>
                <c:pt idx="1">
                  <c:v>МП "Стимулирование экономической активности на территории МО "Муринское ГП" ВМР ЛО</c:v>
                </c:pt>
                <c:pt idx="2">
                  <c:v>МП "Благоустройство в МО "Муринское ГП"</c:v>
                </c:pt>
                <c:pt idx="3">
                  <c:v>МП "Развитие культуры в МО "Муринское ГП" ВМР ЛО</c:v>
                </c:pt>
                <c:pt idx="4">
                  <c:v>МП "Развитие молодежной политики, межнациональных и межконфессиональных отношений в МО "Муринское ГП" ВМР ЛО</c:v>
                </c:pt>
                <c:pt idx="5">
                  <c:v>МП "Развитие физической культуры и массового спорта, туризма в МО "Муринское ГП" ВМР ЛО</c:v>
                </c:pt>
              </c:strCache>
            </c:strRef>
          </c:cat>
          <c:val>
            <c:numRef>
              <c:f>Лист1!$C$2:$C$7</c:f>
              <c:numCache>
                <c:formatCode>#,##0.0</c:formatCode>
                <c:ptCount val="6"/>
                <c:pt idx="0">
                  <c:v>3400</c:v>
                </c:pt>
                <c:pt idx="1">
                  <c:v>4322.3999999999996</c:v>
                </c:pt>
                <c:pt idx="2">
                  <c:v>4054.4</c:v>
                </c:pt>
                <c:pt idx="3">
                  <c:v>16538</c:v>
                </c:pt>
                <c:pt idx="4">
                  <c:v>7023.7</c:v>
                </c:pt>
                <c:pt idx="5">
                  <c:v>1867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2025 г.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МП "Архитектура и градостроительство на территории МО "Муринское ГП" ВМР ЛО</c:v>
                </c:pt>
                <c:pt idx="1">
                  <c:v>МП "Стимулирование экономической активности на территории МО "Муринское ГП" ВМР ЛО</c:v>
                </c:pt>
                <c:pt idx="2">
                  <c:v>МП "Благоустройство в МО "Муринское ГП"</c:v>
                </c:pt>
                <c:pt idx="3">
                  <c:v>МП "Развитие культуры в МО "Муринское ГП" ВМР ЛО</c:v>
                </c:pt>
                <c:pt idx="4">
                  <c:v>МП "Развитие молодежной политики, межнациональных и межконфессиональных отношений в МО "Муринское ГП" ВМР ЛО</c:v>
                </c:pt>
                <c:pt idx="5">
                  <c:v>МП "Развитие физической культуры и массового спорта, туризма в МО "Муринское ГП" ВМР ЛО</c:v>
                </c:pt>
              </c:strCache>
            </c:strRef>
          </c:cat>
          <c:val>
            <c:numRef>
              <c:f>Лист1!$D$2:$D$7</c:f>
              <c:numCache>
                <c:formatCode>#,##0.0</c:formatCode>
                <c:ptCount val="6"/>
                <c:pt idx="0">
                  <c:v>500</c:v>
                </c:pt>
                <c:pt idx="1">
                  <c:v>4267</c:v>
                </c:pt>
                <c:pt idx="2">
                  <c:v>11342.2</c:v>
                </c:pt>
                <c:pt idx="3">
                  <c:v>10230.6</c:v>
                </c:pt>
                <c:pt idx="4">
                  <c:v>7227.8</c:v>
                </c:pt>
                <c:pt idx="5">
                  <c:v>2000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511302800"/>
        <c:axId val="511303192"/>
      </c:barChart>
      <c:catAx>
        <c:axId val="5113028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11303192"/>
        <c:crosses val="autoZero"/>
        <c:auto val="1"/>
        <c:lblAlgn val="ctr"/>
        <c:lblOffset val="100"/>
        <c:noMultiLvlLbl val="0"/>
      </c:catAx>
      <c:valAx>
        <c:axId val="5113031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11302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тыс.</a:t>
            </a:r>
            <a:r>
              <a:rPr lang="ru-RU" baseline="0" dirty="0" smtClean="0"/>
              <a:t> </a:t>
            </a:r>
            <a:r>
              <a:rPr lang="ru-RU" baseline="0" smtClean="0"/>
              <a:t>руб.</a:t>
            </a:r>
            <a:endParaRPr lang="ru-RU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2023 г.</c:v>
                </c:pt>
                <c:pt idx="1">
                  <c:v>2024 г. </c:v>
                </c:pt>
                <c:pt idx="2">
                  <c:v>2025 г.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129253.5</c:v>
                </c:pt>
                <c:pt idx="1">
                  <c:v>68022.3</c:v>
                </c:pt>
                <c:pt idx="2">
                  <c:v>58308.5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 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21153.3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 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3458.4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2025 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2209.3000000000002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09566848"/>
        <c:axId val="509567240"/>
      </c:barChart>
      <c:catAx>
        <c:axId val="5095668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509567240"/>
        <c:crosses val="autoZero"/>
        <c:auto val="1"/>
        <c:lblAlgn val="ctr"/>
        <c:lblOffset val="100"/>
        <c:noMultiLvlLbl val="0"/>
      </c:catAx>
      <c:valAx>
        <c:axId val="5095672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0956684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 г.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3"/>
              <c:layout>
                <c:manualLayout>
                  <c:x val="-3.9570499657768654E-2"/>
                  <c:y val="3.40670859538784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8.8418856733965295E-2"/>
                  <c:y val="4.39727954971857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borderCallout2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Доходы от использования имущества, находящегося в государственной и муниципальной собственности
</c:v>
                </c:pt>
                <c:pt idx="1">
                  <c:v>Доходы, получаемые в виде арендной платы за земельные участки</c:v>
                </c:pt>
                <c:pt idx="2">
                  <c:v>Доходы от сдачи в аренду имущества</c:v>
                </c:pt>
                <c:pt idx="3">
                  <c:v>Прочие поступления от использования имущества, находящегося в собственности городских поселений</c:v>
                </c:pt>
              </c:strCache>
            </c:strRef>
          </c:cat>
          <c:val>
            <c:numRef>
              <c:f>Лист1!$B$2:$B$5</c:f>
              <c:numCache>
                <c:formatCode>#,##0.00\ _₽</c:formatCode>
                <c:ptCount val="4"/>
                <c:pt idx="0">
                  <c:v>13201</c:v>
                </c:pt>
                <c:pt idx="1">
                  <c:v>9155.6</c:v>
                </c:pt>
                <c:pt idx="2">
                  <c:v>3454.1</c:v>
                </c:pt>
                <c:pt idx="3" formatCode="General">
                  <c:v>591.29999999999995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 г.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3"/>
              <c:layout>
                <c:manualLayout>
                  <c:x val="-3.9570499657768654E-2"/>
                  <c:y val="-3.93081761006289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8.7270559893264446E-2"/>
                  <c:y val="-5.86303939962476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borderCallout2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Доходы от использования имущества, находящегося в государственной и муниципальной собственности
</c:v>
                </c:pt>
                <c:pt idx="1">
                  <c:v>Доходы, получаемые в виде арендной платы за земельные участки</c:v>
                </c:pt>
                <c:pt idx="2">
                  <c:v>Доходы от сдачи в аренду имущества</c:v>
                </c:pt>
                <c:pt idx="3">
                  <c:v>Прочие поступления от использования имущества, находящегося в собственности городских поселений</c:v>
                </c:pt>
              </c:strCache>
            </c:strRef>
          </c:cat>
          <c:val>
            <c:numRef>
              <c:f>Лист1!$C$2:$C$5</c:f>
              <c:numCache>
                <c:formatCode>#,##0.00\ _₽</c:formatCode>
                <c:ptCount val="4"/>
                <c:pt idx="0">
                  <c:v>13535.7</c:v>
                </c:pt>
                <c:pt idx="1">
                  <c:v>9290.5</c:v>
                </c:pt>
                <c:pt idx="2">
                  <c:v>3613</c:v>
                </c:pt>
                <c:pt idx="3" formatCode="General">
                  <c:v>632.20000000000005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2025 г.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Pt>
            <c:idx val="1"/>
            <c:invertIfNegative val="0"/>
            <c:bubble3D val="0"/>
          </c:dPt>
          <c:dLbls>
            <c:dLbl>
              <c:idx val="3"/>
              <c:layout>
                <c:manualLayout>
                  <c:x val="-4.0639972621492132E-2"/>
                  <c:y val="-9.95807127882599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8.8418856733965295E-2"/>
                  <c:y val="-5.56988742964352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borderCallout1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Доходы от использования имущества, находящегося в государственной и муниципальной собственности
</c:v>
                </c:pt>
                <c:pt idx="1">
                  <c:v>Доходы, получаемые в виде арендной платы за земельные участки</c:v>
                </c:pt>
                <c:pt idx="2">
                  <c:v>Доходы от сдачи в аренду имущества</c:v>
                </c:pt>
                <c:pt idx="3">
                  <c:v>Прочие поступления от использования имущества, находящегося в собственности городских поселений</c:v>
                </c:pt>
              </c:strCache>
            </c:strRef>
          </c:cat>
          <c:val>
            <c:numRef>
              <c:f>Лист1!$D$2:$D$5</c:f>
              <c:numCache>
                <c:formatCode>#,##0.00\ _₽</c:formatCode>
                <c:ptCount val="4"/>
                <c:pt idx="0">
                  <c:v>13847</c:v>
                </c:pt>
                <c:pt idx="1">
                  <c:v>9413.2000000000007</c:v>
                </c:pt>
                <c:pt idx="2">
                  <c:v>3757.5</c:v>
                </c:pt>
                <c:pt idx="3" formatCode="General">
                  <c:v>676.3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09995208"/>
        <c:axId val="509994816"/>
        <c:axId val="0"/>
      </c:bar3DChart>
      <c:valAx>
        <c:axId val="509994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\ _₽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09995208"/>
        <c:crosses val="autoZero"/>
        <c:crossBetween val="between"/>
      </c:valAx>
      <c:catAx>
        <c:axId val="509995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0999481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 г.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13201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 г.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13535.7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2025 г.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321003963011986E-3"/>
                  <c:y val="0.1023378772684595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13847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09995992"/>
        <c:axId val="509996384"/>
      </c:barChart>
      <c:catAx>
        <c:axId val="509995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09996384"/>
        <c:crosses val="autoZero"/>
        <c:auto val="1"/>
        <c:lblAlgn val="ctr"/>
        <c:lblOffset val="100"/>
        <c:noMultiLvlLbl val="0"/>
      </c:catAx>
      <c:valAx>
        <c:axId val="509996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09995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 г.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Дотации бюджетам сельских поселений на выравнивание бюджетной обеспеченности</c:v>
                </c:pt>
                <c:pt idx="1">
                  <c:v>Субвенции бюджетам поселений на осуществление первичного воинского учета на территориях, где отсутствуют военные комиссариаты</c:v>
                </c:pt>
                <c:pt idx="2">
                  <c:v>Субвенции бюджетам поселений на осуществление отдельного гос. полномочия ЛО в сфере административных правоотношений</c:v>
                </c:pt>
                <c:pt idx="3">
                  <c:v>Прочие субсидии бюджетам городских поселений</c:v>
                </c:pt>
                <c:pt idx="4">
                  <c:v>Субсидии на поддержку развития общественной инфраструктуры муниципального значения в Ленинградской области</c:v>
                </c:pt>
                <c:pt idx="5">
                  <c:v>Субсидии бюджетам поселений на реализацию программ формирования городской среды</c:v>
                </c:pt>
                <c:pt idx="6">
                  <c:v>Субсидии на комплекс мероприятий по борьбе с борщевиком Сосновского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 formatCode="#,##0.00;[Red]#,##0.00">
                  <c:v>283820.09999999998</c:v>
                </c:pt>
                <c:pt idx="1">
                  <c:v>2995.6</c:v>
                </c:pt>
                <c:pt idx="2">
                  <c:v>31.7</c:v>
                </c:pt>
                <c:pt idx="3">
                  <c:v>29140</c:v>
                </c:pt>
                <c:pt idx="4">
                  <c:v>5000</c:v>
                </c:pt>
                <c:pt idx="5">
                  <c:v>23000</c:v>
                </c:pt>
                <c:pt idx="6">
                  <c:v>198.5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 г.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Дотации бюджетам сельских поселений на выравнивание бюджетной обеспеченности</c:v>
                </c:pt>
                <c:pt idx="1">
                  <c:v>Субвенции бюджетам поселений на осуществление первичного воинского учета на территориях, где отсутствуют военные комиссариаты</c:v>
                </c:pt>
                <c:pt idx="2">
                  <c:v>Субвенции бюджетам поселений на осуществление отдельного гос. полномочия ЛО в сфере административных правоотношений</c:v>
                </c:pt>
                <c:pt idx="3">
                  <c:v>Прочие субсидии бюджетам городских поселений</c:v>
                </c:pt>
                <c:pt idx="4">
                  <c:v>Субсидии на поддержку развития общественной инфраструктуры муниципального значения в Ленинградской области</c:v>
                </c:pt>
                <c:pt idx="5">
                  <c:v>Субсидии бюджетам поселений на реализацию программ формирования городской среды</c:v>
                </c:pt>
                <c:pt idx="6">
                  <c:v>Субсидии на комплекс мероприятий по борьбе с борщевиком Сосновского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 formatCode="#,##0.00;[Red]#,##0.00">
                  <c:v>297521.5</c:v>
                </c:pt>
                <c:pt idx="1">
                  <c:v>3099.1</c:v>
                </c:pt>
                <c:pt idx="2">
                  <c:v>31.7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2025 г.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Дотации бюджетам сельских поселений на выравнивание бюджетной обеспеченности</c:v>
                </c:pt>
                <c:pt idx="1">
                  <c:v>Субвенции бюджетам поселений на осуществление первичного воинского учета на территориях, где отсутствуют военные комиссариаты</c:v>
                </c:pt>
                <c:pt idx="2">
                  <c:v>Субвенции бюджетам поселений на осуществление отдельного гос. полномочия ЛО в сфере административных правоотношений</c:v>
                </c:pt>
                <c:pt idx="3">
                  <c:v>Прочие субсидии бюджетам городских поселений</c:v>
                </c:pt>
                <c:pt idx="4">
                  <c:v>Субсидии на поддержку развития общественной инфраструктуры муниципального значения в Ленинградской области</c:v>
                </c:pt>
                <c:pt idx="5">
                  <c:v>Субсидии бюджетам поселений на реализацию программ формирования городской среды</c:v>
                </c:pt>
                <c:pt idx="6">
                  <c:v>Субсидии на комплекс мероприятий по борьбе с борщевиком Сосновского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 formatCode="#,##0.00;[Red]#,##0.00">
                  <c:v>309835.09999999998</c:v>
                </c:pt>
                <c:pt idx="1">
                  <c:v>0</c:v>
                </c:pt>
                <c:pt idx="2">
                  <c:v>31.7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09997168"/>
        <c:axId val="509997560"/>
      </c:barChart>
      <c:catAx>
        <c:axId val="5099971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09997560"/>
        <c:crosses val="autoZero"/>
        <c:auto val="1"/>
        <c:lblAlgn val="ctr"/>
        <c:lblOffset val="100"/>
        <c:noMultiLvlLbl val="0"/>
      </c:catAx>
      <c:valAx>
        <c:axId val="5099975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;[Red]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09997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 г.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344185.9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 г.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1.88903281519861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300652.3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2025 г.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309866.8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0677088"/>
        <c:axId val="510677480"/>
      </c:barChart>
      <c:catAx>
        <c:axId val="510677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10677480"/>
        <c:crosses val="autoZero"/>
        <c:auto val="1"/>
        <c:lblAlgn val="ctr"/>
        <c:lblOffset val="100"/>
        <c:noMultiLvlLbl val="0"/>
      </c:catAx>
      <c:valAx>
        <c:axId val="510677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10677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руб.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2023 г.</c:v>
                </c:pt>
                <c:pt idx="1">
                  <c:v>2024 г.</c:v>
                </c:pt>
                <c:pt idx="2">
                  <c:v>2025 г.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665960.19999999995</c:v>
                </c:pt>
                <c:pt idx="1">
                  <c:v>631896.43999999994</c:v>
                </c:pt>
                <c:pt idx="2">
                  <c:v>663591.9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 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18657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 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17003.3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2025 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17408.900000000001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10679048"/>
        <c:axId val="510679440"/>
      </c:barChart>
      <c:catAx>
        <c:axId val="5106790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510679440"/>
        <c:crosses val="autoZero"/>
        <c:auto val="1"/>
        <c:lblAlgn val="ctr"/>
        <c:lblOffset val="100"/>
        <c:noMultiLvlLbl val="0"/>
      </c:catAx>
      <c:valAx>
        <c:axId val="5106794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1067904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7955361951751163"/>
          <c:y val="7.7353073873951295E-2"/>
          <c:w val="0.52701722202214329"/>
          <c:h val="0.7294646906047739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 г.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4.5149642624580724E-2"/>
                  <c:y val="1.13688040018190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4.2999659642457833E-3"/>
                  <c:y val="8.52660300136425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1499829821228916E-3"/>
                  <c:y val="3.97908140063665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2.1499829821228916E-3"/>
                  <c:y val="4.8317417007730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3.332473622290482E-2"/>
                  <c:y val="9.09504320145519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borderCallout2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Субсидия на выполнение муниципального задания МБУ "Центр благоустройства и строительства"</c:v>
                </c:pt>
                <c:pt idx="1">
                  <c:v>Субсидия на выполнение муниципального задания "Похоронная служба"</c:v>
                </c:pt>
                <c:pt idx="2">
                  <c:v>Субсидия на выполнение муниципального задания МБУ РГ "Муринская панорама"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67806.2</c:v>
                </c:pt>
                <c:pt idx="1">
                  <c:v>14538.9</c:v>
                </c:pt>
                <c:pt idx="2" formatCode="#,##0.0">
                  <c:v>11450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 г.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6.23495064815638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289989789273719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3.86996936782119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3.332473622290482E-2"/>
                  <c:y val="-5.210641640390174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2.4724804294413254E-2"/>
                  <c:y val="5.40018190086402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borderCallout2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Субсидия на выполнение муниципального задания МБУ "Центр благоустройства и строительства"</c:v>
                </c:pt>
                <c:pt idx="1">
                  <c:v>Субсидия на выполнение муниципального задания "Похоронная служба"</c:v>
                </c:pt>
                <c:pt idx="2">
                  <c:v>Субсидия на выполнение муниципального задания МБУ РГ "Муринская панорама"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75730.600000000006</c:v>
                </c:pt>
                <c:pt idx="1">
                  <c:v>12331.1</c:v>
                </c:pt>
                <c:pt idx="2" formatCode="#,##0.0">
                  <c:v>17138.2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2025 г.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4.26330150068212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6.4499489463686749E-3"/>
                  <c:y val="-4.54752160072760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6.449948946368596E-3"/>
                  <c:y val="-4.26330150068212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2.9024770258659037E-2"/>
                  <c:y val="1.1368804001818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borderCallout2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Субсидия на выполнение муниципального задания МБУ "Центр благоустройства и строительства"</c:v>
                </c:pt>
                <c:pt idx="1">
                  <c:v>Субсидия на выполнение муниципального задания "Похоронная служба"</c:v>
                </c:pt>
                <c:pt idx="2">
                  <c:v>Субсидия на выполнение муниципального задания МБУ РГ "Муринская панорама"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61370.400000000001</c:v>
                </c:pt>
                <c:pt idx="1">
                  <c:v>12331.1</c:v>
                </c:pt>
                <c:pt idx="2" formatCode="#,##0.0">
                  <c:v>17368.2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10680224"/>
        <c:axId val="510680616"/>
      </c:barChart>
      <c:catAx>
        <c:axId val="5106802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10680616"/>
        <c:crosses val="autoZero"/>
        <c:auto val="1"/>
        <c:lblAlgn val="ctr"/>
        <c:lblOffset val="100"/>
        <c:noMultiLvlLbl val="0"/>
      </c:catAx>
      <c:valAx>
        <c:axId val="5106806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10680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2064160693835401"/>
          <c:y val="4.1975308641975309E-2"/>
          <c:w val="0.51974200256645076"/>
          <c:h val="0.8715670522785388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 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Субсидия на выполнение муниципального задания МБУ "Содержание и развитие территории"
</c:v>
                </c:pt>
                <c:pt idx="1">
                  <c:v>Содержание МКУ "Центр муниципальных услуг"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 formatCode="#,##0.00">
                  <c:v>257867.9</c:v>
                </c:pt>
                <c:pt idx="1">
                  <c:v>60337.5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 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Субсидия на выполнение муниципального задания МБУ "Содержание и развитие территории"
</c:v>
                </c:pt>
                <c:pt idx="1">
                  <c:v>Содержание МКУ "Центр муниципальных услуг"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 formatCode="#,##0.00">
                  <c:v>251456.1</c:v>
                </c:pt>
                <c:pt idx="1">
                  <c:v>61920.5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2025 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Субсидия на выполнение муниципального задания МБУ "Содержание и развитие территории"
</c:v>
                </c:pt>
                <c:pt idx="1">
                  <c:v>Содержание МКУ "Центр муниципальных услуг"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 formatCode="#,##0.00">
                  <c:v>17368.2</c:v>
                </c:pt>
                <c:pt idx="1">
                  <c:v>63699.5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10772672"/>
        <c:axId val="510773064"/>
      </c:barChart>
      <c:catAx>
        <c:axId val="51077267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510773064"/>
        <c:crosses val="autoZero"/>
        <c:auto val="1"/>
        <c:lblAlgn val="ctr"/>
        <c:lblOffset val="100"/>
        <c:noMultiLvlLbl val="0"/>
      </c:catAx>
      <c:valAx>
        <c:axId val="510773064"/>
        <c:scaling>
          <c:orientation val="minMax"/>
        </c:scaling>
        <c:delete val="0"/>
        <c:axPos val="b"/>
        <c:majorGridlines/>
        <c:numFmt formatCode="#,##0.00" sourceLinked="1"/>
        <c:majorTickMark val="out"/>
        <c:minorTickMark val="none"/>
        <c:tickLblPos val="nextTo"/>
        <c:crossAx val="51077267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2/28/2023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2/28/2023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E61D-D431-422C-9764-11DAFE33AB63}" type="datetimeFigureOut">
              <a:rPr lang="en-US" smtClean="0"/>
              <a:t>2/28/2023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2/28/2023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8063251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3492427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7479318" y="4074174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2/28/2023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2/28/2023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2/28/2023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2/28/2023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2/28/2023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2/28/2023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2/28/2023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2/28/2023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7" y="2675467"/>
            <a:ext cx="987777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7300" b="1" dirty="0" smtClean="0">
                <a:solidFill>
                  <a:srgbClr val="7030A0"/>
                </a:solidFill>
              </a:rPr>
              <a:t>ПРОЕКТ БЮДЖЕТА</a:t>
            </a:r>
            <a:endParaRPr lang="ru-RU" sz="6700" b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9097662" cy="1117687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>
                <a:solidFill>
                  <a:srgbClr val="7030A0"/>
                </a:solidFill>
              </a:rPr>
              <a:t>муниципального образования «Муринское городское поселение» Всеволожского муниципального района Ленинградской области</a:t>
            </a:r>
            <a:br>
              <a:rPr lang="ru-RU" sz="3000" b="1" dirty="0">
                <a:solidFill>
                  <a:srgbClr val="7030A0"/>
                </a:solidFill>
              </a:rPr>
            </a:br>
            <a:r>
              <a:rPr lang="ru-RU" sz="3000" b="1" dirty="0">
                <a:solidFill>
                  <a:srgbClr val="7030A0"/>
                </a:solidFill>
              </a:rPr>
              <a:t>на </a:t>
            </a:r>
            <a:r>
              <a:rPr lang="ru-RU" sz="3000" b="1" dirty="0" smtClean="0">
                <a:solidFill>
                  <a:srgbClr val="7030A0"/>
                </a:solidFill>
              </a:rPr>
              <a:t>202</a:t>
            </a:r>
            <a:r>
              <a:rPr lang="en-US" sz="3000" b="1" dirty="0" smtClean="0">
                <a:solidFill>
                  <a:srgbClr val="7030A0"/>
                </a:solidFill>
              </a:rPr>
              <a:t>3</a:t>
            </a:r>
            <a:r>
              <a:rPr lang="ru-RU" sz="3000" b="1" dirty="0" smtClean="0">
                <a:solidFill>
                  <a:srgbClr val="7030A0"/>
                </a:solidFill>
              </a:rPr>
              <a:t> </a:t>
            </a:r>
            <a:r>
              <a:rPr lang="ru-RU" sz="3000" b="1" dirty="0">
                <a:solidFill>
                  <a:srgbClr val="7030A0"/>
                </a:solidFill>
              </a:rPr>
              <a:t>год и плановый период </a:t>
            </a:r>
            <a:r>
              <a:rPr lang="ru-RU" sz="3000" b="1" dirty="0" smtClean="0">
                <a:solidFill>
                  <a:srgbClr val="7030A0"/>
                </a:solidFill>
              </a:rPr>
              <a:t>202</a:t>
            </a:r>
            <a:r>
              <a:rPr lang="en-US" sz="3000" b="1" dirty="0" smtClean="0">
                <a:solidFill>
                  <a:srgbClr val="7030A0"/>
                </a:solidFill>
              </a:rPr>
              <a:t>4</a:t>
            </a:r>
            <a:r>
              <a:rPr lang="ru-RU" sz="3000" b="1" dirty="0" smtClean="0">
                <a:solidFill>
                  <a:srgbClr val="7030A0"/>
                </a:solidFill>
              </a:rPr>
              <a:t>, 202</a:t>
            </a:r>
            <a:r>
              <a:rPr lang="en-US" sz="3000" b="1" dirty="0" smtClean="0">
                <a:solidFill>
                  <a:srgbClr val="7030A0"/>
                </a:solidFill>
              </a:rPr>
              <a:t>5</a:t>
            </a:r>
            <a:r>
              <a:rPr lang="ru-RU" sz="3000" b="1" dirty="0" smtClean="0">
                <a:solidFill>
                  <a:srgbClr val="7030A0"/>
                </a:solidFill>
              </a:rPr>
              <a:t> </a:t>
            </a:r>
            <a:r>
              <a:rPr lang="ru-RU" sz="3000" b="1" dirty="0">
                <a:solidFill>
                  <a:srgbClr val="7030A0"/>
                </a:solidFill>
              </a:rPr>
              <a:t>гг.</a:t>
            </a:r>
            <a:br>
              <a:rPr lang="ru-RU" sz="3000" b="1" dirty="0">
                <a:solidFill>
                  <a:srgbClr val="7030A0"/>
                </a:solidFill>
              </a:rPr>
            </a:br>
            <a:endParaRPr lang="ru-RU" sz="3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18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5974993"/>
              </p:ext>
            </p:extLst>
          </p:nvPr>
        </p:nvGraphicFramePr>
        <p:xfrm>
          <a:off x="1162050" y="2674938"/>
          <a:ext cx="9879013" cy="345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7764" y="354656"/>
            <a:ext cx="10972800" cy="1252728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Непрограммные расходы представительного органа муниципального образования «Муринское городское поселение» Всеволожского муниципального района Ленинградской области (Главы МО и Совета депутатов)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66201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7624777"/>
              </p:ext>
            </p:extLst>
          </p:nvPr>
        </p:nvGraphicFramePr>
        <p:xfrm>
          <a:off x="219456" y="1812471"/>
          <a:ext cx="11814047" cy="48565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7765" y="705721"/>
            <a:ext cx="10972800" cy="1252728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/>
              <a:t>Непрограммные расходы</a:t>
            </a:r>
            <a:br>
              <a:rPr lang="ru-RU" sz="4000" b="1" dirty="0" smtClean="0"/>
            </a:br>
            <a:r>
              <a:rPr lang="ru-RU" sz="4000" b="1" dirty="0" smtClean="0"/>
              <a:t>тыс. руб.</a:t>
            </a:r>
            <a:br>
              <a:rPr lang="ru-RU" sz="4000" b="1" dirty="0" smtClean="0"/>
            </a:b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71395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2817766"/>
              </p:ext>
            </p:extLst>
          </p:nvPr>
        </p:nvGraphicFramePr>
        <p:xfrm>
          <a:off x="571500" y="702129"/>
          <a:ext cx="10678886" cy="5143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893887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634201"/>
              </p:ext>
            </p:extLst>
          </p:nvPr>
        </p:nvGraphicFramePr>
        <p:xfrm>
          <a:off x="178634" y="857250"/>
          <a:ext cx="11655552" cy="5249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7178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257" y="183207"/>
            <a:ext cx="10972800" cy="179255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ИТОГО НЕПРОГРАММНЫЕ РАСХОДЫ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тыс. руб.</a:t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467512784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757057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3403402"/>
              </p:ext>
            </p:extLst>
          </p:nvPr>
        </p:nvGraphicFramePr>
        <p:xfrm>
          <a:off x="170688" y="2060448"/>
          <a:ext cx="11728704" cy="4584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 smtClean="0"/>
              <a:t>ПРОГРАММНЫЕ РАСХОДЫ</a:t>
            </a:r>
            <a:br>
              <a:rPr lang="ru-RU" sz="3200" b="1" dirty="0" smtClean="0"/>
            </a:br>
            <a:r>
              <a:rPr lang="ru-RU" sz="3200" b="1" dirty="0" smtClean="0"/>
              <a:t>(По Муниципальным программам)</a:t>
            </a:r>
            <a:br>
              <a:rPr lang="ru-RU" sz="3200" b="1" dirty="0" smtClean="0"/>
            </a:br>
            <a:r>
              <a:rPr lang="ru-RU" sz="3200" b="1" dirty="0" smtClean="0"/>
              <a:t>тыс. руб.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01585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6454472"/>
              </p:ext>
            </p:extLst>
          </p:nvPr>
        </p:nvGraphicFramePr>
        <p:xfrm>
          <a:off x="182880" y="800100"/>
          <a:ext cx="12009120" cy="5674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3806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3689802"/>
              </p:ext>
            </p:extLst>
          </p:nvPr>
        </p:nvGraphicFramePr>
        <p:xfrm>
          <a:off x="97536" y="2109216"/>
          <a:ext cx="11875008" cy="45598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6000" dirty="0" smtClean="0">
                <a:solidFill>
                  <a:srgbClr val="C00000"/>
                </a:solidFill>
              </a:rPr>
              <a:t>ИТОГО ПРОГРАММНЫЕ РАСХОДЫ</a:t>
            </a:r>
            <a:endParaRPr lang="ru-RU" sz="6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8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8594547"/>
              </p:ext>
            </p:extLst>
          </p:nvPr>
        </p:nvGraphicFramePr>
        <p:xfrm>
          <a:off x="1162050" y="2674938"/>
          <a:ext cx="9879013" cy="345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7030A0"/>
                </a:solidFill>
              </a:rPr>
              <a:t>ДЕФИЦИТ</a:t>
            </a:r>
            <a:endParaRPr lang="ru-RU" sz="5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3110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b="1" dirty="0" smtClean="0"/>
              <a:t>СПАСИБО ЗА ВНИМАНИЕ!</a:t>
            </a:r>
            <a:endParaRPr lang="ru-RU" sz="6600" b="1" dirty="0"/>
          </a:p>
        </p:txBody>
      </p:sp>
    </p:spTree>
    <p:extLst>
      <p:ext uri="{BB962C8B-B14F-4D97-AF65-F5344CB8AC3E}">
        <p14:creationId xmlns:p14="http://schemas.microsoft.com/office/powerpoint/2010/main" val="378198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0144" y="2109216"/>
            <a:ext cx="11375135" cy="441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/>
              <a:t>Доходная часть бюджета муниципального образования «Муринское городское поселение» Всеволожского муниципального района Ленинградской области на </a:t>
            </a:r>
            <a:r>
              <a:rPr lang="ru-RU" sz="3200" dirty="0" smtClean="0"/>
              <a:t>202</a:t>
            </a:r>
            <a:r>
              <a:rPr lang="en-US" sz="3200" dirty="0" smtClean="0"/>
              <a:t>3</a:t>
            </a:r>
            <a:r>
              <a:rPr lang="ru-RU" sz="3200" dirty="0" smtClean="0"/>
              <a:t> </a:t>
            </a:r>
            <a:r>
              <a:rPr lang="ru-RU" sz="3200" dirty="0"/>
              <a:t>год  составляет в целом </a:t>
            </a:r>
            <a:r>
              <a:rPr lang="en-US" sz="3200" b="1" dirty="0" smtClean="0">
                <a:solidFill>
                  <a:srgbClr val="002060"/>
                </a:solidFill>
              </a:rPr>
              <a:t>665 960,20 </a:t>
            </a:r>
            <a:r>
              <a:rPr lang="ru-RU" b="1" dirty="0" smtClean="0">
                <a:solidFill>
                  <a:srgbClr val="002060"/>
                </a:solidFill>
              </a:rPr>
              <a:t>тыс</a:t>
            </a:r>
            <a:r>
              <a:rPr lang="ru-RU" b="1" dirty="0">
                <a:solidFill>
                  <a:srgbClr val="002060"/>
                </a:solidFill>
              </a:rPr>
              <a:t>. руб</a:t>
            </a:r>
            <a:r>
              <a:rPr lang="ru-RU" sz="3200" dirty="0"/>
              <a:t>.</a:t>
            </a:r>
          </a:p>
          <a:p>
            <a:pPr marL="0" indent="0">
              <a:buNone/>
            </a:pPr>
            <a:endParaRPr lang="ru-RU" sz="3200" dirty="0" smtClean="0"/>
          </a:p>
          <a:p>
            <a:pPr marL="0" indent="0">
              <a:buNone/>
            </a:pPr>
            <a:r>
              <a:rPr lang="ru-RU" sz="3200" dirty="0" smtClean="0"/>
              <a:t>Из </a:t>
            </a:r>
            <a:r>
              <a:rPr lang="ru-RU" sz="3200" dirty="0"/>
              <a:t>них собственные доходы </a:t>
            </a:r>
            <a:r>
              <a:rPr lang="en-US" sz="3200" b="1" dirty="0" smtClean="0">
                <a:solidFill>
                  <a:srgbClr val="002060"/>
                </a:solidFill>
              </a:rPr>
              <a:t>321 774,3</a:t>
            </a:r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тыс. руб</a:t>
            </a:r>
            <a:r>
              <a:rPr lang="ru-RU" sz="3200" dirty="0"/>
              <a:t>., </a:t>
            </a:r>
            <a:endParaRPr lang="ru-RU" sz="3200" dirty="0" smtClean="0"/>
          </a:p>
          <a:p>
            <a:pPr marL="0" indent="0">
              <a:buNone/>
            </a:pPr>
            <a:r>
              <a:rPr lang="ru-RU" sz="3200" dirty="0" smtClean="0"/>
              <a:t>Безвозмездные </a:t>
            </a:r>
            <a:r>
              <a:rPr lang="ru-RU" sz="3200" dirty="0"/>
              <a:t>поступления </a:t>
            </a:r>
            <a:r>
              <a:rPr lang="en-US" sz="3200" b="1" dirty="0" smtClean="0">
                <a:solidFill>
                  <a:srgbClr val="002060"/>
                </a:solidFill>
              </a:rPr>
              <a:t>344 185,9 </a:t>
            </a:r>
            <a:r>
              <a:rPr lang="ru-RU" b="1" dirty="0" smtClean="0">
                <a:solidFill>
                  <a:srgbClr val="002060"/>
                </a:solidFill>
              </a:rPr>
              <a:t>тыс</a:t>
            </a:r>
            <a:r>
              <a:rPr lang="ru-RU" b="1" dirty="0">
                <a:solidFill>
                  <a:srgbClr val="002060"/>
                </a:solidFill>
              </a:rPr>
              <a:t>. руб</a:t>
            </a:r>
            <a:r>
              <a:rPr lang="ru-RU" dirty="0"/>
              <a:t>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/>
              <a:t>ДОХОДЫ</a:t>
            </a:r>
          </a:p>
        </p:txBody>
      </p:sp>
    </p:spTree>
    <p:extLst>
      <p:ext uri="{BB962C8B-B14F-4D97-AF65-F5344CB8AC3E}">
        <p14:creationId xmlns:p14="http://schemas.microsoft.com/office/powerpoint/2010/main" val="254628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3209925"/>
              </p:ext>
            </p:extLst>
          </p:nvPr>
        </p:nvGraphicFramePr>
        <p:xfrm>
          <a:off x="329184" y="1950720"/>
          <a:ext cx="11558016" cy="4706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b="1" dirty="0" smtClean="0"/>
              <a:t>НАЛОГОВЫЕ ДОХОДЫ                                   </a:t>
            </a: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>бюджета МО «Муринское городское поселение» Всеволожского муниципального района Ленинградской области на </a:t>
            </a:r>
            <a:r>
              <a:rPr lang="ru-RU" sz="2000" b="1" dirty="0" smtClean="0"/>
              <a:t>202</a:t>
            </a:r>
            <a:r>
              <a:rPr lang="en-US" sz="2000" b="1" dirty="0" smtClean="0"/>
              <a:t>3</a:t>
            </a:r>
            <a:r>
              <a:rPr lang="ru-RU" sz="2000" b="1" dirty="0" smtClean="0"/>
              <a:t> </a:t>
            </a:r>
            <a:r>
              <a:rPr lang="ru-RU" sz="2000" b="1" dirty="0"/>
              <a:t>год и на плановый период </a:t>
            </a:r>
            <a:r>
              <a:rPr lang="ru-RU" sz="2000" b="1" dirty="0" smtClean="0"/>
              <a:t>202</a:t>
            </a:r>
            <a:r>
              <a:rPr lang="en-US" sz="2000" b="1" dirty="0" smtClean="0"/>
              <a:t>4</a:t>
            </a:r>
            <a:r>
              <a:rPr lang="ru-RU" sz="2000" b="1" dirty="0" smtClean="0"/>
              <a:t> </a:t>
            </a:r>
            <a:r>
              <a:rPr lang="ru-RU" sz="2000" b="1" dirty="0"/>
              <a:t>и </a:t>
            </a:r>
            <a:r>
              <a:rPr lang="ru-RU" sz="2000" b="1" dirty="0" smtClean="0"/>
              <a:t>202</a:t>
            </a:r>
            <a:r>
              <a:rPr lang="en-US" sz="2000" b="1" dirty="0" smtClean="0"/>
              <a:t>5</a:t>
            </a:r>
            <a:r>
              <a:rPr lang="ru-RU" sz="2000" b="1" dirty="0" smtClean="0"/>
              <a:t> годов, тыс. руб.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25773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2409351"/>
              </p:ext>
            </p:extLst>
          </p:nvPr>
        </p:nvGraphicFramePr>
        <p:xfrm>
          <a:off x="182880" y="2011680"/>
          <a:ext cx="11875008" cy="4846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b="1" dirty="0" smtClean="0"/>
              <a:t>НЕНАЛОГОВЫЕ </a:t>
            </a:r>
            <a:r>
              <a:rPr lang="ru-RU" sz="2000" b="1" dirty="0"/>
              <a:t>ДОХОДЫ                                   </a:t>
            </a:r>
            <a:br>
              <a:rPr lang="ru-RU" sz="2000" b="1" dirty="0"/>
            </a:br>
            <a:r>
              <a:rPr lang="ru-RU" sz="2000" b="1" dirty="0"/>
              <a:t>бюджета МО «Муринское городское поселение» Всеволожского муниципального района Ленинградской области на </a:t>
            </a:r>
            <a:r>
              <a:rPr lang="ru-RU" sz="2000" b="1" dirty="0" smtClean="0"/>
              <a:t>2023 </a:t>
            </a:r>
            <a:r>
              <a:rPr lang="ru-RU" sz="2000" b="1" dirty="0"/>
              <a:t>год и на плановый период </a:t>
            </a:r>
            <a:r>
              <a:rPr lang="ru-RU" sz="2000" b="1" dirty="0" smtClean="0"/>
              <a:t>2024 </a:t>
            </a:r>
            <a:r>
              <a:rPr lang="ru-RU" sz="2000" b="1" dirty="0"/>
              <a:t>и </a:t>
            </a:r>
            <a:r>
              <a:rPr lang="ru-RU" sz="2000" b="1" dirty="0" smtClean="0"/>
              <a:t>2025 </a:t>
            </a:r>
            <a:r>
              <a:rPr lang="ru-RU" sz="2000" b="1" dirty="0"/>
              <a:t>годов, тыс. руб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2645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4397561"/>
              </p:ext>
            </p:extLst>
          </p:nvPr>
        </p:nvGraphicFramePr>
        <p:xfrm>
          <a:off x="243840" y="2084832"/>
          <a:ext cx="11631168" cy="4645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ИТОГО НЕНАЛОГОВЫЕ ДОХОДЫ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966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Объект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944941"/>
              </p:ext>
            </p:extLst>
          </p:nvPr>
        </p:nvGraphicFramePr>
        <p:xfrm>
          <a:off x="304800" y="2066544"/>
          <a:ext cx="11460480" cy="4791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БЕЗВОЗМЕЗДНЫЕ ПОСТУПЛЕНИЯ, тыс. руб.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429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8585621"/>
              </p:ext>
            </p:extLst>
          </p:nvPr>
        </p:nvGraphicFramePr>
        <p:xfrm>
          <a:off x="182880" y="2048256"/>
          <a:ext cx="11692128" cy="4706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ИТОГО БЕЗВОЗМЕЗДНЫЕ ПОСТУПЛЕНИЯ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436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6630716"/>
              </p:ext>
            </p:extLst>
          </p:nvPr>
        </p:nvGraphicFramePr>
        <p:xfrm>
          <a:off x="195072" y="2036064"/>
          <a:ext cx="11826240" cy="4669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/>
              <a:t>ВСЕГО ДОХОДОВ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57731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/>
              <a:t>Расходная часть бюджета муниципального образования «Муринское городское поселение» Всеволожского муниципального района Ленинградской области на </a:t>
            </a:r>
            <a:r>
              <a:rPr lang="ru-RU" sz="3200" dirty="0" smtClean="0"/>
              <a:t>2023 </a:t>
            </a:r>
            <a:r>
              <a:rPr lang="ru-RU" sz="3200" dirty="0"/>
              <a:t>год составляет </a:t>
            </a:r>
            <a:endParaRPr lang="ru-RU" sz="3200" dirty="0" smtClean="0"/>
          </a:p>
          <a:p>
            <a:pPr marL="0" indent="0" algn="ctr">
              <a:buNone/>
            </a:pPr>
            <a:r>
              <a:rPr lang="ru-RU" sz="3200" b="1" dirty="0" smtClean="0">
                <a:solidFill>
                  <a:srgbClr val="002060"/>
                </a:solidFill>
              </a:rPr>
              <a:t>687 113,5 </a:t>
            </a:r>
            <a:r>
              <a:rPr lang="ru-RU" sz="3200" b="1" dirty="0">
                <a:solidFill>
                  <a:srgbClr val="002060"/>
                </a:solidFill>
              </a:rPr>
              <a:t>тыс. руб</a:t>
            </a:r>
            <a:r>
              <a:rPr lang="ru-RU" sz="3200" b="1" dirty="0" smtClean="0">
                <a:solidFill>
                  <a:srgbClr val="002060"/>
                </a:solidFill>
              </a:rPr>
              <a:t>.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/>
              <a:t>РАСХОДЫ</a:t>
            </a:r>
          </a:p>
        </p:txBody>
      </p:sp>
    </p:spTree>
    <p:extLst>
      <p:ext uri="{BB962C8B-B14F-4D97-AF65-F5344CB8AC3E}">
        <p14:creationId xmlns:p14="http://schemas.microsoft.com/office/powerpoint/2010/main" val="124984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701</TotalTime>
  <Words>148</Words>
  <Application>Microsoft Office PowerPoint</Application>
  <PresentationFormat>Широкоэкранный</PresentationFormat>
  <Paragraphs>25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2" baseType="lpstr">
      <vt:lpstr>Candara</vt:lpstr>
      <vt:lpstr>Symbol</vt:lpstr>
      <vt:lpstr>Волна</vt:lpstr>
      <vt:lpstr>   ПРОЕКТ БЮДЖЕТА</vt:lpstr>
      <vt:lpstr>ДОХОДЫ</vt:lpstr>
      <vt:lpstr>НАЛОГОВЫЕ ДОХОДЫ                                    бюджета МО «Муринское городское поселение» Всеволожского муниципального района Ленинградской области на 2023 год и на плановый период 2024 и 2025 годов, тыс. руб.</vt:lpstr>
      <vt:lpstr>НЕНАЛОГОВЫЕ ДОХОДЫ                                    бюджета МО «Муринское городское поселение» Всеволожского муниципального района Ленинградской области на 2023 год и на плановый период 2024 и 2025 годов, тыс. руб.</vt:lpstr>
      <vt:lpstr>ИТОГО НЕНАЛОГОВЫЕ ДОХОДЫ</vt:lpstr>
      <vt:lpstr>БЕЗВОЗМЕЗДНЫЕ ПОСТУПЛЕНИЯ, тыс. руб.</vt:lpstr>
      <vt:lpstr>ИТОГО БЕЗВОЗМЕЗДНЫЕ ПОСТУПЛЕНИЯ</vt:lpstr>
      <vt:lpstr>ВСЕГО ДОХОДОВ</vt:lpstr>
      <vt:lpstr>РАСХОДЫ</vt:lpstr>
      <vt:lpstr>Непрограммные расходы представительного органа муниципального образования «Муринское городское поселение» Всеволожского муниципального района Ленинградской области (Главы МО и Совета депутатов)</vt:lpstr>
      <vt:lpstr>Непрограммные расходы тыс. руб. </vt:lpstr>
      <vt:lpstr>Презентация PowerPoint</vt:lpstr>
      <vt:lpstr>Презентация PowerPoint</vt:lpstr>
      <vt:lpstr>ИТОГО НЕПРОГРАММНЫЕ РАСХОДЫ тыс. руб. </vt:lpstr>
      <vt:lpstr>ПРОГРАММНЫЕ РАСХОДЫ (По Муниципальным программам) тыс. руб.</vt:lpstr>
      <vt:lpstr>Презентация PowerPoint</vt:lpstr>
      <vt:lpstr>ИТОГО ПРОГРАММНЫЕ РАСХОДЫ</vt:lpstr>
      <vt:lpstr>ДЕФИЦИТ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БЮДЖЕТА</dc:title>
  <dc:creator>Маргарита Кожарская</dc:creator>
  <cp:lastModifiedBy>Арина</cp:lastModifiedBy>
  <cp:revision>76</cp:revision>
  <dcterms:created xsi:type="dcterms:W3CDTF">2021-11-29T06:59:31Z</dcterms:created>
  <dcterms:modified xsi:type="dcterms:W3CDTF">2023-02-28T11:57:57Z</dcterms:modified>
</cp:coreProperties>
</file>